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40" name="Picture 39"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41" name="Picture 40"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$42/MWh</a:t>
            </a:r>
            <a:r>
              <a:rPr lang="en-US" sz="1600"/>
              <a:t>, with a range of land-based estimates from the single-variable sensitivity analysis covering $30–$60/MWh.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117</a:t>
            </a:r>
            <a:r>
              <a:rPr lang="en-US" sz="1600" b="1"/>
              <a:t>/MWh</a:t>
            </a:r>
            <a:r>
              <a:rPr lang="en-US" sz="1600"/>
              <a:t>, and the </a:t>
            </a:r>
            <a:r>
              <a:rPr lang="en-US" sz="1600" b="1"/>
              <a:t>floating substructure reference project estimate is $</a:t>
            </a:r>
            <a:r>
              <a:rPr lang="en-US" sz="1600" b="1">
                <a:solidFill>
                  <a:srgbClr val="000000"/>
                </a:solidFill>
              </a:rPr>
              <a:t>181</a:t>
            </a:r>
            <a:r>
              <a:rPr lang="en-US" sz="1600" b="1"/>
              <a:t>/MWh</a:t>
            </a:r>
            <a:r>
              <a:rPr lang="en-US" sz="1600"/>
              <a:t>. These two reference projects give a single-variable sensitivity range of $78–$240/MWh. This range is primarily caused by the large variation in </a:t>
            </a:r>
            <a:r>
              <a:rPr lang="en-US" sz="1600" err="1"/>
              <a:t>CapEx</a:t>
            </a:r>
            <a:r>
              <a:rPr lang="en-US" sz="1600"/>
              <a:t> ($3,000–$9,187/kW)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$240/MWh and $174/MWh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$80/MWh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114300" y="400050"/>
            <a:ext cx="8915400" cy="4343400"/>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1,091</a:t>
                      </a:r>
                    </a:p>
                  </a:txBody>
                  <a:tcPr/>
                </a:tc>
              </a:tr>
              <a:tr h="228600">
                <a:tc>
                  <a:txBody>
                    <a:bodyPr/>
                    <a:lstStyle/>
                    <a:p>
                      <a:pPr algn="ctr">
                        <a:defRPr sz="800"/>
                      </a:pPr>
                      <a:r>
                        <a:t>Tower</a:t>
                      </a:r>
                    </a:p>
                  </a:txBody>
                  <a:tcPr/>
                </a:tc>
                <a:tc>
                  <a:txBody>
                    <a:bodyPr/>
                    <a:lstStyle/>
                    <a:p>
                      <a:pPr algn="ctr">
                        <a:defRPr sz="800"/>
                      </a:pPr>
                      <a:r>
                        <a:t>276</a:t>
                      </a:r>
                    </a:p>
                  </a:txBody>
                  <a:tcPr/>
                </a:tc>
              </a:tr>
              <a:tr h="228600">
                <a:tc>
                  <a:txBody>
                    <a:bodyPr/>
                    <a:lstStyle/>
                    <a:p>
                      <a:pPr algn="ctr">
                        <a:defRPr sz="800"/>
                      </a:pPr>
                      <a:r>
                        <a:t>Nacelle</a:t>
                      </a:r>
                    </a:p>
                  </a:txBody>
                  <a:tcPr/>
                </a:tc>
                <a:tc>
                  <a:txBody>
                    <a:bodyPr/>
                    <a:lstStyle/>
                    <a:p>
                      <a:pPr algn="ctr">
                        <a:defRPr sz="800"/>
                      </a:pPr>
                      <a:r>
                        <a:t>477</a:t>
                      </a:r>
                    </a:p>
                  </a:txBody>
                  <a:tcPr/>
                </a:tc>
              </a:tr>
              <a:tr h="228600">
                <a:tc>
                  <a:txBody>
                    <a:bodyPr/>
                    <a:lstStyle/>
                    <a:p>
                      <a:pPr algn="ctr">
                        <a:defRPr sz="800"/>
                      </a:pPr>
                      <a:r>
                        <a:t>Rotor</a:t>
                      </a:r>
                    </a:p>
                  </a:txBody>
                  <a:tcPr/>
                </a:tc>
                <a:tc>
                  <a:txBody>
                    <a:bodyPr/>
                    <a:lstStyle/>
                    <a:p>
                      <a:pPr algn="ctr">
                        <a:defRPr sz="800"/>
                      </a:pPr>
                      <a:r>
                        <a:t>337</a:t>
                      </a:r>
                    </a:p>
                  </a:txBody>
                  <a:tcPr/>
                </a:tc>
              </a:tr>
              <a:tr h="228600">
                <a:tc>
                  <a:txBody>
                    <a:bodyPr/>
                    <a:lstStyle/>
                    <a:p>
                      <a:pPr algn="ctr">
                        <a:defRPr sz="800"/>
                      </a:pPr>
                      <a:r>
                        <a:t>Total Balance of System</a:t>
                      </a:r>
                    </a:p>
                  </a:txBody>
                  <a:tcPr/>
                </a:tc>
                <a:tc>
                  <a:txBody>
                    <a:bodyPr/>
                    <a:lstStyle/>
                    <a:p>
                      <a:pPr algn="ctr">
                        <a:defRPr sz="800"/>
                      </a:pPr>
                      <a:r>
                        <a:t>582</a:t>
                      </a:r>
                    </a:p>
                  </a:txBody>
                  <a:tcPr/>
                </a:tc>
              </a:tr>
              <a:tr h="228600">
                <a:tc>
                  <a:txBody>
                    <a:bodyPr/>
                    <a:lstStyle/>
                    <a:p>
                      <a:pPr algn="ctr">
                        <a:defRPr sz="800"/>
                      </a:pPr>
                      <a:r>
                        <a:t>Wind Turbine Transport</a:t>
                      </a:r>
                    </a:p>
                  </a:txBody>
                  <a:tcPr/>
                </a:tc>
                <a:tc>
                  <a:txBody>
                    <a:bodyPr/>
                    <a:lstStyle/>
                    <a:p>
                      <a:pPr algn="ctr">
                        <a:defRPr sz="800"/>
                      </a:pPr>
                      <a:r>
                        <a:t>194</a:t>
                      </a:r>
                    </a:p>
                  </a:txBody>
                  <a:tcPr/>
                </a:tc>
              </a:tr>
              <a:tr h="228600">
                <a:tc>
                  <a:txBody>
                    <a:bodyPr/>
                    <a:lstStyle/>
                    <a:p>
                      <a:pPr algn="ctr">
                        <a:defRPr sz="800"/>
                      </a:pPr>
                      <a:r>
                        <a:t>Electrical Infrastructure</a:t>
                      </a:r>
                    </a:p>
                  </a:txBody>
                  <a:tcPr/>
                </a:tc>
                <a:tc>
                  <a:txBody>
                    <a:bodyPr/>
                    <a:lstStyle/>
                    <a:p>
                      <a:pPr algn="ctr">
                        <a:defRPr sz="800"/>
                      </a:pPr>
                      <a:r>
                        <a:t>72</a:t>
                      </a:r>
                    </a:p>
                  </a:txBody>
                  <a:tcPr/>
                </a:tc>
              </a:tr>
              <a:tr h="228600">
                <a:tc>
                  <a:txBody>
                    <a:bodyPr/>
                    <a:lstStyle/>
                    <a:p>
                      <a:pPr algn="ctr">
                        <a:defRPr sz="800"/>
                      </a:pPr>
                      <a:r>
                        <a:t>Assembly and Installation</a:t>
                      </a:r>
                    </a:p>
                  </a:txBody>
                  <a:tcPr/>
                </a:tc>
                <a:tc>
                  <a:txBody>
                    <a:bodyPr/>
                    <a:lstStyle/>
                    <a:p>
                      <a:pPr algn="ctr">
                        <a:defRPr sz="800"/>
                      </a:pPr>
                      <a:r>
                        <a:t>100</a:t>
                      </a:r>
                    </a:p>
                  </a:txBody>
                  <a:tcPr/>
                </a:tc>
              </a:tr>
              <a:tr h="228600">
                <a:tc>
                  <a:txBody>
                    <a:bodyPr/>
                    <a:lstStyle/>
                    <a:p>
                      <a:pPr algn="ctr">
                        <a:defRPr sz="800"/>
                      </a:pPr>
                      <a:r>
                        <a:t>Site Access and Staging</a:t>
                      </a:r>
                    </a:p>
                  </a:txBody>
                  <a:tcPr/>
                </a:tc>
                <a:tc>
                  <a:txBody>
                    <a:bodyPr/>
                    <a:lstStyle/>
                    <a:p>
                      <a:pPr algn="ctr">
                        <a:defRPr sz="800"/>
                      </a:pPr>
                      <a:r>
                        <a:t>47</a:t>
                      </a:r>
                    </a:p>
                  </a:txBody>
                  <a:tcPr/>
                </a:tc>
              </a:tr>
              <a:tr h="228600">
                <a:tc>
                  <a:txBody>
                    <a:bodyPr/>
                    <a:lstStyle/>
                    <a:p>
                      <a:pPr algn="ctr">
                        <a:defRPr sz="800"/>
                      </a:pPr>
                      <a:r>
                        <a:t>Foundation</a:t>
                      </a:r>
                    </a:p>
                  </a:txBody>
                  <a:tcPr/>
                </a:tc>
                <a:tc>
                  <a:txBody>
                    <a:bodyPr/>
                    <a:lstStyle/>
                    <a:p>
                      <a:pPr algn="ctr">
                        <a:defRPr sz="800"/>
                      </a:pPr>
                      <a:r>
                        <a:t>120</a:t>
                      </a:r>
                    </a:p>
                  </a:txBody>
                  <a:tcPr/>
                </a:tc>
              </a:tr>
              <a:tr h="228600">
                <a:tc>
                  <a:txBody>
                    <a:bodyPr/>
                    <a:lstStyle/>
                    <a:p>
                      <a:pPr algn="ctr">
                        <a:defRPr sz="800"/>
                      </a:pPr>
                      <a:r>
                        <a:t>Project Management</a:t>
                      </a:r>
                    </a:p>
                  </a:txBody>
                  <a:tcPr/>
                </a:tc>
                <a:tc>
                  <a:txBody>
                    <a:bodyPr/>
                    <a:lstStyle/>
                    <a:p>
                      <a:pPr algn="ctr">
                        <a:defRPr sz="800"/>
                      </a:pPr>
                      <a:r>
                        <a:t>14</a:t>
                      </a:r>
                    </a:p>
                  </a:txBody>
                  <a:tcPr/>
                </a:tc>
              </a:tr>
              <a:tr h="228600">
                <a:tc>
                  <a:txBody>
                    <a:bodyPr/>
                    <a:lstStyle/>
                    <a:p>
                      <a:pPr algn="ctr">
                        <a:defRPr sz="800"/>
                      </a:pPr>
                      <a:r>
                        <a:t>Eng. and Development</a:t>
                      </a:r>
                    </a:p>
                  </a:txBody>
                  <a:tcPr/>
                </a:tc>
                <a:tc>
                  <a:txBody>
                    <a:bodyPr/>
                    <a:lstStyle/>
                    <a:p>
                      <a:pPr algn="ctr">
                        <a:defRPr sz="800"/>
                      </a:pPr>
                      <a:r>
                        <a:t>36</a:t>
                      </a:r>
                    </a:p>
                  </a:txBody>
                  <a:tcPr/>
                </a:tc>
              </a:tr>
              <a:tr h="228600">
                <a:tc>
                  <a:txBody>
                    <a:bodyPr/>
                    <a:lstStyle/>
                    <a:p>
                      <a:pPr algn="ctr">
                        <a:defRPr sz="800"/>
                      </a:pPr>
                      <a:r>
                        <a:t>Total Soft Costs</a:t>
                      </a:r>
                    </a:p>
                  </a:txBody>
                  <a:tcPr/>
                </a:tc>
                <a:tc>
                  <a:txBody>
                    <a:bodyPr/>
                    <a:lstStyle/>
                    <a:p>
                      <a:pPr algn="ctr">
                        <a:defRPr sz="800"/>
                      </a:pPr>
                      <a:r>
                        <a:t>295</a:t>
                      </a:r>
                    </a:p>
                  </a:txBody>
                  <a:tcPr/>
                </a:tc>
              </a:tr>
              <a:tr h="228600">
                <a:tc>
                  <a:txBody>
                    <a:bodyPr/>
                    <a:lstStyle/>
                    <a:p>
                      <a:pPr algn="ctr">
                        <a:defRPr sz="800"/>
                      </a:pPr>
                      <a:r>
                        <a:t>Wind Turbine Warranty</a:t>
                      </a:r>
                    </a:p>
                  </a:txBody>
                  <a:tcPr/>
                </a:tc>
                <a:tc>
                  <a:txBody>
                    <a:bodyPr/>
                    <a:lstStyle/>
                    <a:p>
                      <a:pPr algn="ctr">
                        <a:defRPr sz="800"/>
                      </a:pPr>
                      <a:r>
                        <a:t>130</a:t>
                      </a:r>
                    </a:p>
                  </a:txBody>
                  <a:tcPr/>
                </a:tc>
              </a:tr>
              <a:tr h="228600">
                <a:tc>
                  <a:txBody>
                    <a:bodyPr/>
                    <a:lstStyle/>
                    <a:p>
                      <a:pPr algn="ctr">
                        <a:defRPr sz="800"/>
                      </a:pPr>
                      <a:r>
                        <a:t>Contingency</a:t>
                      </a:r>
                    </a:p>
                  </a:txBody>
                  <a:tcPr/>
                </a:tc>
                <a:tc>
                  <a:txBody>
                    <a:bodyPr/>
                    <a:lstStyle/>
                    <a:p>
                      <a:pPr algn="ctr">
                        <a:defRPr sz="800"/>
                      </a:pPr>
                      <a:r>
                        <a:t>54</a:t>
                      </a:r>
                    </a:p>
                  </a:txBody>
                  <a:tcPr/>
                </a:tc>
              </a:tr>
              <a:tr h="228600">
                <a:tc>
                  <a:txBody>
                    <a:bodyPr/>
                    <a:lstStyle/>
                    <a:p>
                      <a:pPr algn="ctr">
                        <a:defRPr sz="800"/>
                      </a:pPr>
                      <a:r>
                        <a:t>Construction Finance</a:t>
                      </a:r>
                    </a:p>
                  </a:txBody>
                  <a:tcPr/>
                </a:tc>
                <a:tc>
                  <a:txBody>
                    <a:bodyPr/>
                    <a:lstStyle/>
                    <a:p>
                      <a:pPr algn="ctr">
                        <a:defRPr sz="800"/>
                      </a:pPr>
                      <a:r>
                        <a:t>111</a:t>
                      </a:r>
                    </a:p>
                  </a:txBody>
                  <a:tcPr/>
                </a:tc>
              </a:tr>
              <a:tr h="228600">
                <a:tc>
                  <a:txBody>
                    <a:bodyPr/>
                    <a:lstStyle/>
                    <a:p>
                      <a:pPr algn="ctr">
                        <a:defRPr sz="800"/>
                      </a:pPr>
                      <a:r>
                        <a:t>Total CapEx</a:t>
                      </a:r>
                    </a:p>
                  </a:txBody>
                  <a:tcPr/>
                </a:tc>
                <a:tc>
                  <a:txBody>
                    <a:bodyPr/>
                    <a:lstStyle/>
                    <a:p>
                      <a:pPr algn="ctr">
                        <a:defRPr sz="800"/>
                      </a:pPr>
                      <a:r>
                        <a:t>1,968</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1150143" y="114300"/>
            <a:ext cx="6843712" cy="49149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graphicFrame>
        <p:nvGraphicFramePr>
          <p:cNvPr id="10" name="Table 9"/>
          <p:cNvGraphicFramePr>
            <a:graphicFrameLocks noGrp="1"/>
          </p:cNvGraphicFramePr>
          <p:nvPr/>
        </p:nvGraphicFramePr>
        <p:xfrm>
          <a:off x="914400" y="914400"/>
          <a:ext cx="4114800" cy="4572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a:t>
                      </a:r>
                    </a:p>
                  </a:txBody>
                  <a:tcPr>
                    <a:solidFill>
                      <a:srgbClr val="D9D9D9"/>
                    </a:solidFill>
                  </a:tcPr>
                </a:tc>
                <a:tc>
                  <a:txBody>
                    <a:bodyPr/>
                    <a:lstStyle/>
                    <a:p>
                      <a:pPr algn="ctr">
                        <a:defRPr b="1" sz="800"/>
                      </a:pPr>
                      <a:r>
                        <a:t>Unit</a:t>
                      </a:r>
                    </a:p>
                  </a:txBody>
                  <a:tcPr>
                    <a:solidFill>
                      <a:srgbClr val="D9D9D9"/>
                    </a:solidFill>
                  </a:tcPr>
                </a:tc>
              </a:tr>
              <a:tr h="228600">
                <a:tc>
                  <a:txBody>
                    <a:bodyPr/>
                    <a:lstStyle/>
                    <a:p>
                      <a:pPr algn="ctr">
                        <a:defRPr sz="800"/>
                      </a:pPr>
                      <a:r>
                        <a:t>Operational Expenditures</a:t>
                      </a:r>
                    </a:p>
                  </a:txBody>
                  <a:tcPr/>
                </a:tc>
                <a:tc>
                  <a:txBody>
                    <a:bodyPr/>
                    <a:lstStyle/>
                    <a:p>
                      <a:pPr algn="ctr">
                        <a:defRPr sz="800"/>
                      </a:pPr>
                      <a:r>
                        <a:t>43</a:t>
                      </a:r>
                    </a:p>
                  </a:txBody>
                  <a:tcPr/>
                </a:tc>
                <a:tc>
                  <a:txBody>
                    <a:bodyPr/>
                    <a:lstStyle/>
                    <a:p>
                      <a:pPr algn="ctr">
                        <a:defRPr sz="800"/>
                      </a:pPr>
                      <a:r>
                        <a:t>$/kW/yr</a:t>
                      </a:r>
                    </a:p>
                  </a:txBody>
                  <a:tcPr/>
                </a:tc>
              </a:tr>
            </a:tbl>
          </a:graphicData>
        </a:graphic>
      </p:graphicFrame>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2,629</a:t>
                      </a:r>
                    </a:p>
                  </a:txBody>
                  <a:tcPr/>
                </a:tc>
              </a:tr>
              <a:tr h="228600">
                <a:tc>
                  <a:txBody>
                    <a:bodyPr/>
                    <a:lstStyle/>
                    <a:p>
                      <a:pPr algn="ctr">
                        <a:defRPr sz="800"/>
                      </a:pPr>
                      <a:r>
                        <a:t>Array System</a:t>
                      </a:r>
                    </a:p>
                  </a:txBody>
                  <a:tcPr/>
                </a:tc>
                <a:tc>
                  <a:txBody>
                    <a:bodyPr/>
                    <a:lstStyle/>
                    <a:p>
                      <a:pPr algn="ctr">
                        <a:defRPr sz="800"/>
                      </a:pPr>
                      <a:r>
                        <a:t>251</a:t>
                      </a:r>
                    </a:p>
                  </a:txBody>
                  <a:tcPr/>
                </a:tc>
              </a:tr>
              <a:tr h="228600">
                <a:tc>
                  <a:txBody>
                    <a:bodyPr/>
                    <a:lstStyle/>
                    <a:p>
                      <a:pPr algn="ctr">
                        <a:defRPr sz="800"/>
                      </a:pPr>
                      <a:r>
                        <a:t>Export System</a:t>
                      </a:r>
                    </a:p>
                  </a:txBody>
                  <a:tcPr/>
                </a:tc>
                <a:tc>
                  <a:txBody>
                    <a:bodyPr/>
                    <a:lstStyle/>
                    <a:p>
                      <a:pPr algn="ctr">
                        <a:defRPr sz="800"/>
                      </a:pPr>
                      <a:r>
                        <a:t>227</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Scour Protection</a:t>
                      </a:r>
                    </a:p>
                  </a:txBody>
                  <a:tcPr/>
                </a:tc>
                <a:tc>
                  <a:txBody>
                    <a:bodyPr/>
                    <a:lstStyle/>
                    <a:p>
                      <a:pPr algn="ctr">
                        <a:defRPr sz="800"/>
                      </a:pPr>
                      <a:r>
                        <a:t>25</a:t>
                      </a:r>
                    </a:p>
                  </a:txBody>
                  <a:tcPr/>
                </a:tc>
              </a:tr>
              <a:tr h="228600">
                <a:tc>
                  <a:txBody>
                    <a:bodyPr/>
                    <a:lstStyle/>
                    <a:p>
                      <a:pPr algn="ctr">
                        <a:defRPr sz="800"/>
                      </a:pPr>
                      <a:r>
                        <a:t>Substructure</a:t>
                      </a:r>
                    </a:p>
                  </a:txBody>
                  <a:tcPr/>
                </a:tc>
                <a:tc>
                  <a:txBody>
                    <a:bodyPr/>
                    <a:lstStyle/>
                    <a:p>
                      <a:pPr algn="ctr">
                        <a:defRPr sz="800"/>
                      </a:pPr>
                      <a:r>
                        <a:t>764</a:t>
                      </a:r>
                    </a:p>
                  </a:txBody>
                  <a:tcPr/>
                </a:tc>
              </a:tr>
              <a:tr h="228600">
                <a:tc>
                  <a:txBody>
                    <a:bodyPr/>
                    <a:lstStyle/>
                    <a:p>
                      <a:pPr algn="ctr">
                        <a:defRPr sz="800"/>
                      </a:pPr>
                      <a:r>
                        <a:t>Project</a:t>
                      </a:r>
                    </a:p>
                  </a:txBody>
                  <a:tcPr/>
                </a:tc>
                <a:tc>
                  <a:txBody>
                    <a:bodyPr/>
                    <a:lstStyle/>
                    <a:p>
                      <a:pPr algn="ctr">
                        <a:defRPr sz="800"/>
                      </a:pPr>
                      <a:r>
                        <a:t>123</a:t>
                      </a:r>
                    </a:p>
                  </a:txBody>
                  <a:tcPr/>
                </a:tc>
              </a:tr>
              <a:tr h="228600">
                <a:tc>
                  <a:txBody>
                    <a:bodyPr/>
                    <a:lstStyle/>
                    <a:p>
                      <a:pPr algn="ctr">
                        <a:defRPr sz="800"/>
                      </a:pPr>
                      <a:r>
                        <a:t>Installation</a:t>
                      </a:r>
                    </a:p>
                  </a:txBody>
                  <a:tcPr/>
                </a:tc>
                <a:tc>
                  <a:txBody>
                    <a:bodyPr/>
                    <a:lstStyle/>
                    <a:p>
                      <a:pPr algn="ctr">
                        <a:defRPr sz="800"/>
                      </a:pPr>
                      <a:r>
                        <a:t>830</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1,012</a:t>
                      </a:r>
                    </a:p>
                  </a:txBody>
                  <a:tcPr/>
                </a:tc>
              </a:tr>
              <a:tr h="228600">
                <a:tc>
                  <a:txBody>
                    <a:bodyPr/>
                    <a:lstStyle/>
                    <a:p>
                      <a:pPr algn="ctr">
                        <a:defRPr sz="800"/>
                      </a:pPr>
                      <a:r>
                        <a:t>Construction Insurance</a:t>
                      </a:r>
                    </a:p>
                  </a:txBody>
                  <a:tcPr/>
                </a:tc>
                <a:tc>
                  <a:txBody>
                    <a:bodyPr/>
                    <a:lstStyle/>
                    <a:p>
                      <a:pPr algn="ctr">
                        <a:defRPr sz="800"/>
                      </a:pPr>
                      <a:r>
                        <a:t>55</a:t>
                      </a:r>
                    </a:p>
                  </a:txBody>
                  <a:tcPr/>
                </a:tc>
              </a:tr>
              <a:tr h="228600">
                <a:tc>
                  <a:txBody>
                    <a:bodyPr/>
                    <a:lstStyle/>
                    <a:p>
                      <a:pPr algn="ctr">
                        <a:defRPr sz="800"/>
                      </a:pPr>
                      <a:r>
                        <a:t>Decommissioning</a:t>
                      </a:r>
                    </a:p>
                  </a:txBody>
                  <a:tcPr/>
                </a:tc>
                <a:tc>
                  <a:txBody>
                    <a:bodyPr/>
                    <a:lstStyle/>
                    <a:p>
                      <a:pPr algn="ctr">
                        <a:defRPr sz="800"/>
                      </a:pPr>
                      <a:r>
                        <a:t>145</a:t>
                      </a:r>
                    </a:p>
                  </a:txBody>
                  <a:tcPr/>
                </a:tc>
              </a:tr>
              <a:tr h="228600">
                <a:tc>
                  <a:txBody>
                    <a:bodyPr/>
                    <a:lstStyle/>
                    <a:p>
                      <a:pPr algn="ctr">
                        <a:defRPr sz="800"/>
                      </a:pPr>
                      <a:r>
                        <a:t>Construction Financing</a:t>
                      </a:r>
                    </a:p>
                  </a:txBody>
                  <a:tcPr/>
                </a:tc>
                <a:tc>
                  <a:txBody>
                    <a:bodyPr/>
                    <a:lstStyle/>
                    <a:p>
                      <a:pPr algn="ctr">
                        <a:defRPr sz="800"/>
                      </a:pPr>
                      <a:r>
                        <a:t>240</a:t>
                      </a:r>
                    </a:p>
                  </a:txBody>
                  <a:tcPr/>
                </a:tc>
              </a:tr>
              <a:tr h="228600">
                <a:tc>
                  <a:txBody>
                    <a:bodyPr/>
                    <a:lstStyle/>
                    <a:p>
                      <a:pPr algn="ctr">
                        <a:defRPr sz="800"/>
                      </a:pPr>
                      <a:r>
                        <a:t>Procurement Contingency</a:t>
                      </a:r>
                    </a:p>
                  </a:txBody>
                  <a:tcPr/>
                </a:tc>
                <a:tc>
                  <a:txBody>
                    <a:bodyPr/>
                    <a:lstStyle/>
                    <a:p>
                      <a:pPr algn="ctr">
                        <a:defRPr sz="800"/>
                      </a:pPr>
                      <a:r>
                        <a:t>228</a:t>
                      </a:r>
                    </a:p>
                  </a:txBody>
                  <a:tcPr/>
                </a:tc>
              </a:tr>
              <a:tr h="228600">
                <a:tc>
                  <a:txBody>
                    <a:bodyPr/>
                    <a:lstStyle/>
                    <a:p>
                      <a:pPr algn="ctr">
                        <a:defRPr sz="800"/>
                      </a:pPr>
                      <a:r>
                        <a:t>Project Completion</a:t>
                      </a:r>
                    </a:p>
                  </a:txBody>
                  <a:tcPr/>
                </a:tc>
                <a:tc>
                  <a:txBody>
                    <a:bodyPr/>
                    <a:lstStyle/>
                    <a:p>
                      <a:pPr algn="ctr">
                        <a:defRPr sz="800"/>
                      </a:pPr>
                      <a:r>
                        <a:t>55</a:t>
                      </a:r>
                    </a:p>
                  </a:txBody>
                  <a:tcPr/>
                </a:tc>
              </a:tr>
              <a:tr h="228600">
                <a:tc>
                  <a:txBody>
                    <a:bodyPr/>
                    <a:lstStyle/>
                    <a:p>
                      <a:pPr algn="ctr">
                        <a:defRPr sz="800"/>
                      </a:pPr>
                      <a:r>
                        <a:t>Install. Contingency</a:t>
                      </a:r>
                    </a:p>
                  </a:txBody>
                  <a:tcPr/>
                </a:tc>
                <a:tc>
                  <a:txBody>
                    <a:bodyPr/>
                    <a:lstStyle/>
                    <a:p>
                      <a:pPr algn="ctr">
                        <a:defRPr sz="800"/>
                      </a:pPr>
                      <a:r>
                        <a:t>289</a:t>
                      </a:r>
                    </a:p>
                  </a:txBody>
                  <a:tcPr/>
                </a:tc>
              </a:tr>
              <a:tr h="228600">
                <a:tc>
                  <a:txBody>
                    <a:bodyPr/>
                    <a:lstStyle/>
                    <a:p>
                      <a:pPr algn="ctr">
                        <a:defRPr sz="800"/>
                      </a:pPr>
                      <a:r>
                        <a:t>Total CapEx</a:t>
                      </a:r>
                    </a:p>
                  </a:txBody>
                  <a:tcPr/>
                </a:tc>
                <a:tc>
                  <a:txBody>
                    <a:bodyPr/>
                    <a:lstStyle/>
                    <a:p>
                      <a:pPr algn="ctr">
                        <a:defRPr sz="800"/>
                      </a:pPr>
                      <a:r>
                        <a:t>5,411</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($/kW)</a:t>
                      </a:r>
                    </a:p>
                  </a:txBody>
                  <a:tcPr>
                    <a:solidFill>
                      <a:srgbClr val="D9D9D9"/>
                    </a:solidFill>
                  </a:tcPr>
                </a:tc>
              </a:tr>
              <a:tr h="228600">
                <a:tc>
                  <a:txBody>
                    <a:bodyPr/>
                    <a:lstStyle/>
                    <a:p>
                      <a:pPr algn="ctr">
                        <a:defRPr sz="800"/>
                      </a:pPr>
                      <a:r>
                        <a:t>Total Turbine</a:t>
                      </a:r>
                    </a:p>
                  </a:txBody>
                  <a:tcPr/>
                </a:tc>
                <a:tc>
                  <a:txBody>
                    <a:bodyPr/>
                    <a:lstStyle/>
                    <a:p>
                      <a:pPr algn="ctr">
                        <a:defRPr sz="800"/>
                      </a:pPr>
                      <a:r>
                        <a:t>1,770</a:t>
                      </a:r>
                    </a:p>
                  </a:txBody>
                  <a:tcPr/>
                </a:tc>
              </a:tr>
              <a:tr h="228600">
                <a:tc>
                  <a:txBody>
                    <a:bodyPr/>
                    <a:lstStyle/>
                    <a:p>
                      <a:pPr algn="ctr">
                        <a:defRPr sz="800"/>
                      </a:pPr>
                      <a:r>
                        <a:t>Turbine</a:t>
                      </a:r>
                    </a:p>
                  </a:txBody>
                  <a:tcPr/>
                </a:tc>
                <a:tc>
                  <a:txBody>
                    <a:bodyPr/>
                    <a:lstStyle/>
                    <a:p>
                      <a:pPr algn="ctr">
                        <a:defRPr sz="800"/>
                      </a:pPr>
                      <a:r>
                        <a:t>1,770</a:t>
                      </a:r>
                    </a:p>
                  </a:txBody>
                  <a:tcPr/>
                </a:tc>
              </a:tr>
              <a:tr h="228600">
                <a:tc>
                  <a:txBody>
                    <a:bodyPr/>
                    <a:lstStyle/>
                    <a:p>
                      <a:pPr algn="ctr">
                        <a:defRPr sz="800"/>
                      </a:pPr>
                      <a:r>
                        <a:t>Total Balance of System</a:t>
                      </a:r>
                    </a:p>
                  </a:txBody>
                  <a:tcPr/>
                </a:tc>
                <a:tc>
                  <a:txBody>
                    <a:bodyPr/>
                    <a:lstStyle/>
                    <a:p>
                      <a:pPr algn="ctr">
                        <a:defRPr sz="800"/>
                      </a:pPr>
                      <a:r>
                        <a:t>4,254</a:t>
                      </a:r>
                    </a:p>
                  </a:txBody>
                  <a:tcPr/>
                </a:tc>
              </a:tr>
              <a:tr h="228600">
                <a:tc>
                  <a:txBody>
                    <a:bodyPr/>
                    <a:lstStyle/>
                    <a:p>
                      <a:pPr algn="ctr">
                        <a:defRPr sz="800"/>
                      </a:pPr>
                      <a:r>
                        <a:t>Array System</a:t>
                      </a:r>
                    </a:p>
                  </a:txBody>
                  <a:tcPr/>
                </a:tc>
                <a:tc>
                  <a:txBody>
                    <a:bodyPr/>
                    <a:lstStyle/>
                    <a:p>
                      <a:pPr algn="ctr">
                        <a:defRPr sz="800"/>
                      </a:pPr>
                      <a:r>
                        <a:t>301</a:t>
                      </a:r>
                    </a:p>
                  </a:txBody>
                  <a:tcPr/>
                </a:tc>
              </a:tr>
              <a:tr h="228600">
                <a:tc>
                  <a:txBody>
                    <a:bodyPr/>
                    <a:lstStyle/>
                    <a:p>
                      <a:pPr algn="ctr">
                        <a:defRPr sz="800"/>
                      </a:pPr>
                      <a:r>
                        <a:t>Export System</a:t>
                      </a:r>
                    </a:p>
                  </a:txBody>
                  <a:tcPr/>
                </a:tc>
                <a:tc>
                  <a:txBody>
                    <a:bodyPr/>
                    <a:lstStyle/>
                    <a:p>
                      <a:pPr algn="ctr">
                        <a:defRPr sz="800"/>
                      </a:pPr>
                      <a:r>
                        <a:t>171</a:t>
                      </a:r>
                    </a:p>
                  </a:txBody>
                  <a:tcPr/>
                </a:tc>
              </a:tr>
              <a:tr h="228600">
                <a:tc>
                  <a:txBody>
                    <a:bodyPr/>
                    <a:lstStyle/>
                    <a:p>
                      <a:pPr algn="ctr">
                        <a:defRPr sz="800"/>
                      </a:pPr>
                      <a:r>
                        <a:t>Offshore Substation</a:t>
                      </a:r>
                    </a:p>
                  </a:txBody>
                  <a:tcPr/>
                </a:tc>
                <a:tc>
                  <a:txBody>
                    <a:bodyPr/>
                    <a:lstStyle/>
                    <a:p>
                      <a:pPr algn="ctr">
                        <a:defRPr sz="800"/>
                      </a:pPr>
                      <a:r>
                        <a:t>243</a:t>
                      </a:r>
                    </a:p>
                  </a:txBody>
                  <a:tcPr/>
                </a:tc>
              </a:tr>
              <a:tr h="228600">
                <a:tc>
                  <a:txBody>
                    <a:bodyPr/>
                    <a:lstStyle/>
                    <a:p>
                      <a:pPr algn="ctr">
                        <a:defRPr sz="800"/>
                      </a:pPr>
                      <a:r>
                        <a:t>Substructure</a:t>
                      </a:r>
                    </a:p>
                  </a:txBody>
                  <a:tcPr/>
                </a:tc>
                <a:tc>
                  <a:txBody>
                    <a:bodyPr/>
                    <a:lstStyle/>
                    <a:p>
                      <a:pPr algn="ctr">
                        <a:defRPr sz="800"/>
                      </a:pPr>
                      <a:r>
                        <a:t>1,541</a:t>
                      </a:r>
                    </a:p>
                  </a:txBody>
                  <a:tcPr/>
                </a:tc>
              </a:tr>
              <a:tr h="228600">
                <a:tc>
                  <a:txBody>
                    <a:bodyPr/>
                    <a:lstStyle/>
                    <a:p>
                      <a:pPr algn="ctr">
                        <a:defRPr sz="800"/>
                      </a:pPr>
                      <a:r>
                        <a:t>Mooring System</a:t>
                      </a:r>
                    </a:p>
                  </a:txBody>
                  <a:tcPr/>
                </a:tc>
                <a:tc>
                  <a:txBody>
                    <a:bodyPr/>
                    <a:lstStyle/>
                    <a:p>
                      <a:pPr algn="ctr">
                        <a:defRPr sz="800"/>
                      </a:pPr>
                      <a:r>
                        <a:t>651</a:t>
                      </a:r>
                    </a:p>
                  </a:txBody>
                  <a:tcPr/>
                </a:tc>
              </a:tr>
              <a:tr h="228600">
                <a:tc>
                  <a:txBody>
                    <a:bodyPr/>
                    <a:lstStyle/>
                    <a:p>
                      <a:pPr algn="ctr">
                        <a:defRPr sz="800"/>
                      </a:pPr>
                      <a:r>
                        <a:t>Installation</a:t>
                      </a:r>
                    </a:p>
                  </a:txBody>
                  <a:tcPr/>
                </a:tc>
                <a:tc>
                  <a:txBody>
                    <a:bodyPr/>
                    <a:lstStyle/>
                    <a:p>
                      <a:pPr algn="ctr">
                        <a:defRPr sz="800"/>
                      </a:pPr>
                      <a:r>
                        <a:t>1,058</a:t>
                      </a:r>
                    </a:p>
                  </a:txBody>
                  <a:tcPr/>
                </a:tc>
              </a:tr>
              <a:tr h="228600">
                <a:tc>
                  <a:txBody>
                    <a:bodyPr/>
                    <a:lstStyle/>
                    <a:p>
                      <a:pPr algn="ctr">
                        <a:defRPr sz="800"/>
                      </a:pPr>
                      <a:r>
                        <a:t>Project</a:t>
                      </a:r>
                    </a:p>
                  </a:txBody>
                  <a:tcPr/>
                </a:tc>
                <a:tc>
                  <a:txBody>
                    <a:bodyPr/>
                    <a:lstStyle/>
                    <a:p>
                      <a:pPr algn="ctr">
                        <a:defRPr sz="800"/>
                      </a:pPr>
                      <a:r>
                        <a:t>123</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1,325</a:t>
                      </a:r>
                    </a:p>
                  </a:txBody>
                  <a:tcPr/>
                </a:tc>
              </a:tr>
              <a:tr h="228600">
                <a:tc>
                  <a:txBody>
                    <a:bodyPr/>
                    <a:lstStyle/>
                    <a:p>
                      <a:pPr algn="ctr">
                        <a:defRPr sz="800"/>
                      </a:pPr>
                      <a:r>
                        <a:t>Construction Insurance</a:t>
                      </a:r>
                    </a:p>
                  </a:txBody>
                  <a:tcPr/>
                </a:tc>
                <a:tc>
                  <a:txBody>
                    <a:bodyPr/>
                    <a:lstStyle/>
                    <a:p>
                      <a:pPr algn="ctr">
                        <a:defRPr sz="800"/>
                      </a:pPr>
                      <a:r>
                        <a:t>74</a:t>
                      </a:r>
                    </a:p>
                  </a:txBody>
                  <a:tcPr/>
                </a:tc>
              </a:tr>
              <a:tr h="228600">
                <a:tc>
                  <a:txBody>
                    <a:bodyPr/>
                    <a:lstStyle/>
                    <a:p>
                      <a:pPr algn="ctr">
                        <a:defRPr sz="800"/>
                      </a:pPr>
                      <a:r>
                        <a:t>Decommissioning</a:t>
                      </a:r>
                    </a:p>
                  </a:txBody>
                  <a:tcPr/>
                </a:tc>
                <a:tc>
                  <a:txBody>
                    <a:bodyPr/>
                    <a:lstStyle/>
                    <a:p>
                      <a:pPr algn="ctr">
                        <a:defRPr sz="800"/>
                      </a:pPr>
                      <a:r>
                        <a:t>184</a:t>
                      </a:r>
                    </a:p>
                  </a:txBody>
                  <a:tcPr/>
                </a:tc>
              </a:tr>
              <a:tr h="228600">
                <a:tc>
                  <a:txBody>
                    <a:bodyPr/>
                    <a:lstStyle/>
                    <a:p>
                      <a:pPr algn="ctr">
                        <a:defRPr sz="800"/>
                      </a:pPr>
                      <a:r>
                        <a:t>Construction Financing</a:t>
                      </a:r>
                    </a:p>
                  </a:txBody>
                  <a:tcPr/>
                </a:tc>
                <a:tc>
                  <a:txBody>
                    <a:bodyPr/>
                    <a:lstStyle/>
                    <a:p>
                      <a:pPr algn="ctr">
                        <a:defRPr sz="800"/>
                      </a:pPr>
                      <a:r>
                        <a:t>319</a:t>
                      </a:r>
                    </a:p>
                  </a:txBody>
                  <a:tcPr/>
                </a:tc>
              </a:tr>
              <a:tr h="228600">
                <a:tc>
                  <a:txBody>
                    <a:bodyPr/>
                    <a:lstStyle/>
                    <a:p>
                      <a:pPr algn="ctr">
                        <a:defRPr sz="800"/>
                      </a:pPr>
                      <a:r>
                        <a:t>Procurement Contingency</a:t>
                      </a:r>
                    </a:p>
                  </a:txBody>
                  <a:tcPr/>
                </a:tc>
                <a:tc>
                  <a:txBody>
                    <a:bodyPr/>
                    <a:lstStyle/>
                    <a:p>
                      <a:pPr algn="ctr">
                        <a:defRPr sz="800"/>
                      </a:pPr>
                      <a:r>
                        <a:t>307</a:t>
                      </a:r>
                    </a:p>
                  </a:txBody>
                  <a:tcPr/>
                </a:tc>
              </a:tr>
              <a:tr h="228600">
                <a:tc>
                  <a:txBody>
                    <a:bodyPr/>
                    <a:lstStyle/>
                    <a:p>
                      <a:pPr algn="ctr">
                        <a:defRPr sz="800"/>
                      </a:pPr>
                      <a:r>
                        <a:t>Install. Contingency </a:t>
                      </a:r>
                    </a:p>
                  </a:txBody>
                  <a:tcPr/>
                </a:tc>
                <a:tc>
                  <a:txBody>
                    <a:bodyPr/>
                    <a:lstStyle/>
                    <a:p>
                      <a:pPr algn="ctr">
                        <a:defRPr sz="800"/>
                      </a:pPr>
                      <a:r>
                        <a:t>368</a:t>
                      </a:r>
                    </a:p>
                  </a:txBody>
                  <a:tcPr/>
                </a:tc>
              </a:tr>
              <a:tr h="228600">
                <a:tc>
                  <a:txBody>
                    <a:bodyPr/>
                    <a:lstStyle/>
                    <a:p>
                      <a:pPr algn="ctr">
                        <a:defRPr sz="800"/>
                      </a:pPr>
                      <a:r>
                        <a:t>Project Completion </a:t>
                      </a:r>
                    </a:p>
                  </a:txBody>
                  <a:tcPr/>
                </a:tc>
                <a:tc>
                  <a:txBody>
                    <a:bodyPr/>
                    <a:lstStyle/>
                    <a:p>
                      <a:pPr algn="ctr">
                        <a:defRPr sz="800"/>
                      </a:pPr>
                      <a:r>
                        <a:t>74</a:t>
                      </a:r>
                    </a:p>
                  </a:txBody>
                  <a:tcPr/>
                </a:tc>
              </a:tr>
              <a:tr h="228600">
                <a:tc>
                  <a:txBody>
                    <a:bodyPr/>
                    <a:lstStyle/>
                    <a:p>
                      <a:pPr algn="ctr">
                        <a:defRPr sz="800"/>
                      </a:pPr>
                      <a:r>
                        <a:t>Total CapEx</a:t>
                      </a:r>
                    </a:p>
                  </a:txBody>
                  <a:tcPr/>
                </a:tc>
                <a:tc>
                  <a:txBody>
                    <a:bodyPr/>
                    <a:lstStyle/>
                    <a:p>
                      <a:pPr algn="ctr">
                        <a:defRPr sz="800"/>
                      </a:pPr>
                      <a:r>
                        <a:t>7,349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8" name="Table 7"/>
          <p:cNvGraphicFramePr>
            <a:graphicFrameLocks noGrp="1"/>
          </p:cNvGraphicFramePr>
          <p:nvPr/>
        </p:nvGraphicFramePr>
        <p:xfrm>
          <a:off x="914400" y="914400"/>
          <a:ext cx="4114800" cy="22860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Fixed Value ($/kW-yr)</a:t>
                      </a:r>
                    </a:p>
                  </a:txBody>
                  <a:tcPr>
                    <a:solidFill>
                      <a:srgbClr val="D9D9D9"/>
                    </a:solidFill>
                  </a:tcPr>
                </a:tc>
                <a:tc>
                  <a:txBody>
                    <a:bodyPr/>
                    <a:lstStyle/>
                    <a:p>
                      <a:pPr algn="ctr">
                        <a:defRPr b="1" sz="800"/>
                      </a:pPr>
                      <a:r>
                        <a:t>Floating Value ($/kW-yr)</a:t>
                      </a:r>
                    </a:p>
                  </a:txBody>
                  <a:tcPr>
                    <a:solidFill>
                      <a:srgbClr val="D9D9D9"/>
                    </a:solidFill>
                  </a:tcPr>
                </a:tc>
              </a:tr>
              <a:tr h="228600">
                <a:tc>
                  <a:txBody>
                    <a:bodyPr/>
                    <a:lstStyle/>
                    <a:p>
                      <a:pPr algn="ctr">
                        <a:defRPr sz="800"/>
                      </a:pPr>
                      <a:r>
                        <a:t>Maintenance</a:t>
                      </a:r>
                    </a:p>
                  </a:txBody>
                  <a:tcPr/>
                </a:tc>
                <a:tc>
                  <a:txBody>
                    <a:bodyPr/>
                    <a:lstStyle/>
                    <a:p>
                      <a:pPr algn="ctr">
                        <a:defRPr sz="800"/>
                      </a:pPr>
                      <a:r>
                        <a:t>113</a:t>
                      </a:r>
                    </a:p>
                  </a:txBody>
                  <a:tcPr/>
                </a:tc>
                <a:tc>
                  <a:txBody>
                    <a:bodyPr/>
                    <a:lstStyle/>
                    <a:p>
                      <a:pPr algn="ctr">
                        <a:defRPr sz="800"/>
                      </a:pPr>
                      <a:r>
                        <a:t>69</a:t>
                      </a:r>
                    </a:p>
                  </a:txBody>
                  <a:tcPr/>
                </a:tc>
              </a:tr>
              <a:tr h="228600">
                <a:tc>
                  <a:txBody>
                    <a:bodyPr/>
                    <a:lstStyle/>
                    <a:p>
                      <a:pPr algn="ctr">
                        <a:defRPr sz="800"/>
                      </a:pPr>
                      <a:r>
                        <a:t>  Labor (technicians)</a:t>
                      </a:r>
                    </a:p>
                  </a:txBody>
                  <a:tcPr/>
                </a:tc>
                <a:tc>
                  <a:txBody>
                    <a:bodyPr/>
                    <a:lstStyle/>
                    <a:p>
                      <a:pPr algn="ctr">
                        <a:defRPr sz="800"/>
                      </a:pPr>
                      <a:r>
                        <a:t>5</a:t>
                      </a:r>
                    </a:p>
                  </a:txBody>
                  <a:tcPr/>
                </a:tc>
                <a:tc>
                  <a:txBody>
                    <a:bodyPr/>
                    <a:lstStyle/>
                    <a:p>
                      <a:pPr algn="ctr">
                        <a:defRPr sz="800"/>
                      </a:pPr>
                      <a:r>
                        <a:t>5</a:t>
                      </a:r>
                    </a:p>
                  </a:txBody>
                  <a:tcPr/>
                </a:tc>
              </a:tr>
              <a:tr h="228600">
                <a:tc>
                  <a:txBody>
                    <a:bodyPr/>
                    <a:lstStyle/>
                    <a:p>
                      <a:pPr algn="ctr">
                        <a:defRPr sz="800"/>
                      </a:pPr>
                      <a:r>
                        <a:t>  Materials</a:t>
                      </a:r>
                    </a:p>
                  </a:txBody>
                  <a:tcPr/>
                </a:tc>
                <a:tc>
                  <a:txBody>
                    <a:bodyPr/>
                    <a:lstStyle/>
                    <a:p>
                      <a:pPr algn="ctr">
                        <a:defRPr sz="800"/>
                      </a:pPr>
                      <a:r>
                        <a:t>2</a:t>
                      </a:r>
                    </a:p>
                  </a:txBody>
                  <a:tcPr/>
                </a:tc>
                <a:tc>
                  <a:txBody>
                    <a:bodyPr/>
                    <a:lstStyle/>
                    <a:p>
                      <a:pPr algn="ctr">
                        <a:defRPr sz="800"/>
                      </a:pPr>
                      <a:r>
                        <a:t>4</a:t>
                      </a:r>
                    </a:p>
                  </a:txBody>
                  <a:tcPr/>
                </a:tc>
              </a:tr>
              <a:tr h="228600">
                <a:tc>
                  <a:txBody>
                    <a:bodyPr/>
                    <a:lstStyle/>
                    <a:p>
                      <a:pPr algn="ctr">
                        <a:defRPr sz="800"/>
                      </a:pPr>
                      <a:r>
                        <a:t>  Equipment (vessels)</a:t>
                      </a:r>
                    </a:p>
                  </a:txBody>
                  <a:tcPr/>
                </a:tc>
                <a:tc>
                  <a:txBody>
                    <a:bodyPr/>
                    <a:lstStyle/>
                    <a:p>
                      <a:pPr algn="ctr">
                        <a:defRPr sz="800"/>
                      </a:pPr>
                      <a:r>
                        <a:t>105</a:t>
                      </a:r>
                    </a:p>
                  </a:txBody>
                  <a:tcPr/>
                </a:tc>
                <a:tc>
                  <a:txBody>
                    <a:bodyPr/>
                    <a:lstStyle/>
                    <a:p>
                      <a:pPr algn="ctr">
                        <a:defRPr sz="800"/>
                      </a:pPr>
                      <a:r>
                        <a:t>61</a:t>
                      </a:r>
                    </a:p>
                  </a:txBody>
                  <a:tcPr/>
                </a:tc>
              </a:tr>
              <a:tr h="228600">
                <a:tc>
                  <a:txBody>
                    <a:bodyPr/>
                    <a:lstStyle/>
                    <a:p>
                      <a:pPr algn="ctr">
                        <a:defRPr sz="800"/>
                      </a:pPr>
                      <a:r>
                        <a:t>Operations</a:t>
                      </a:r>
                    </a:p>
                  </a:txBody>
                  <a:tcPr/>
                </a:tc>
                <a:tc>
                  <a:txBody>
                    <a:bodyPr/>
                    <a:lstStyle/>
                    <a:p>
                      <a:pPr algn="ctr">
                        <a:defRPr sz="800"/>
                      </a:pPr>
                      <a:r>
                        <a:t>22</a:t>
                      </a:r>
                    </a:p>
                  </a:txBody>
                  <a:tcPr/>
                </a:tc>
                <a:tc>
                  <a:txBody>
                    <a:bodyPr/>
                    <a:lstStyle/>
                    <a:p>
                      <a:pPr algn="ctr">
                        <a:defRPr sz="800"/>
                      </a:pPr>
                      <a:r>
                        <a:t>38</a:t>
                      </a:r>
                    </a:p>
                  </a:txBody>
                  <a:tcPr/>
                </a:tc>
              </a:tr>
              <a:tr h="228600">
                <a:tc>
                  <a:txBody>
                    <a:bodyPr/>
                    <a:lstStyle/>
                    <a:p>
                      <a:pPr algn="ctr">
                        <a:defRPr sz="800"/>
                      </a:pPr>
                      <a:r>
                        <a:t>  Management administration</a:t>
                      </a:r>
                    </a:p>
                  </a:txBody>
                  <a:tcPr/>
                </a:tc>
                <a:tc>
                  <a:txBody>
                    <a:bodyPr/>
                    <a:lstStyle/>
                    <a:p>
                      <a:pPr algn="ctr">
                        <a:defRPr sz="800"/>
                      </a:pPr>
                      <a:r>
                        <a:t>2</a:t>
                      </a:r>
                    </a:p>
                  </a:txBody>
                  <a:tcPr/>
                </a:tc>
                <a:tc>
                  <a:txBody>
                    <a:bodyPr/>
                    <a:lstStyle/>
                    <a:p>
                      <a:pPr algn="ctr">
                        <a:defRPr sz="800"/>
                      </a:pPr>
                      <a:r>
                        <a:t>2</a:t>
                      </a:r>
                    </a:p>
                  </a:txBody>
                  <a:tcPr/>
                </a:tc>
              </a:tr>
              <a:tr h="228600">
                <a:tc>
                  <a:txBody>
                    <a:bodyPr/>
                    <a:lstStyle/>
                    <a:p>
                      <a:pPr algn="ctr">
                        <a:defRPr sz="800"/>
                      </a:pPr>
                      <a:r>
                        <a:t>  Port fees</a:t>
                      </a:r>
                    </a:p>
                  </a:txBody>
                  <a:tcPr/>
                </a:tc>
                <a:tc>
                  <a:txBody>
                    <a:bodyPr/>
                    <a:lstStyle/>
                    <a:p>
                      <a:pPr algn="ctr">
                        <a:defRPr sz="800"/>
                      </a:pPr>
                      <a:r>
                        <a:t>1</a:t>
                      </a:r>
                    </a:p>
                  </a:txBody>
                  <a:tcPr/>
                </a:tc>
                <a:tc>
                  <a:txBody>
                    <a:bodyPr/>
                    <a:lstStyle/>
                    <a:p>
                      <a:pPr algn="ctr">
                        <a:defRPr sz="800"/>
                      </a:pPr>
                      <a:r>
                        <a:t>17</a:t>
                      </a:r>
                    </a:p>
                  </a:txBody>
                  <a:tcPr/>
                </a:tc>
              </a:tr>
              <a:tr h="228600">
                <a:tc>
                  <a:txBody>
                    <a:bodyPr/>
                    <a:lstStyle/>
                    <a:p>
                      <a:pPr algn="ctr">
                        <a:defRPr sz="800"/>
                      </a:pPr>
                      <a:r>
                        <a:t>  Insurance</a:t>
                      </a:r>
                    </a:p>
                  </a:txBody>
                  <a:tcPr/>
                </a:tc>
                <a:tc>
                  <a:txBody>
                    <a:bodyPr/>
                    <a:lstStyle/>
                    <a:p>
                      <a:pPr algn="ctr">
                        <a:defRPr sz="800"/>
                      </a:pPr>
                      <a:r>
                        <a:t>19</a:t>
                      </a:r>
                    </a:p>
                  </a:txBody>
                  <a:tcPr/>
                </a:tc>
                <a:tc>
                  <a:txBody>
                    <a:bodyPr/>
                    <a:lstStyle/>
                    <a:p>
                      <a:pPr algn="ctr">
                        <a:defRPr sz="800"/>
                      </a:pPr>
                      <a:r>
                        <a:t>19</a:t>
                      </a:r>
                    </a:p>
                  </a:txBody>
                  <a:tcPr/>
                </a:tc>
              </a:tr>
              <a:tr h="228600">
                <a:tc>
                  <a:txBody>
                    <a:bodyPr/>
                    <a:lstStyle/>
                    <a:p>
                      <a:pPr algn="ctr">
                        <a:defRPr sz="800"/>
                      </a:pPr>
                      <a:r>
                        <a:t>Total OpEx</a:t>
                      </a:r>
                    </a:p>
                  </a:txBody>
                  <a:tcPr/>
                </a:tc>
                <a:tc>
                  <a:txBody>
                    <a:bodyPr/>
                    <a:lstStyle/>
                    <a:p>
                      <a:pPr algn="ctr">
                        <a:defRPr sz="800"/>
                      </a:pPr>
                      <a:r>
                        <a:t>135</a:t>
                      </a:r>
                    </a:p>
                  </a:txBody>
                  <a:tcPr/>
                </a:tc>
                <a:tc>
                  <a:txBody>
                    <a:bodyPr/>
                    <a:lstStyle/>
                    <a:p>
                      <a:pPr algn="ctr">
                        <a:defRPr sz="800"/>
                      </a:pPr>
                      <a:r>
                        <a:t>107</a:t>
                      </a:r>
                    </a:p>
                  </a:txBody>
                  <a:tcPr/>
                </a:tc>
              </a:tr>
            </a:tbl>
          </a:graphicData>
        </a:graphic>
      </p:graphicFrame>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$117/MWh and $181/MWh,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5,411</a:t>
                      </a:r>
                    </a:p>
                  </a:txBody>
                  <a:tcPr/>
                </a:tc>
                <a:tc>
                  <a:txBody>
                    <a:bodyPr/>
                    <a:lstStyle/>
                    <a:p>
                      <a:pPr algn="ctr">
                        <a:defRPr sz="800"/>
                      </a:pPr>
                      <a:r>
                        <a:t>7,349</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6.76</a:t>
                      </a:r>
                    </a:p>
                  </a:txBody>
                  <a:tcPr/>
                </a:tc>
                <a:tc>
                  <a:txBody>
                    <a:bodyPr/>
                    <a:lstStyle/>
                    <a:p>
                      <a:pPr algn="ctr">
                        <a:defRPr sz="800"/>
                      </a:pPr>
                      <a:r>
                        <a:t>6.76</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135</a:t>
                      </a:r>
                    </a:p>
                  </a:txBody>
                  <a:tcPr/>
                </a:tc>
                <a:tc>
                  <a:txBody>
                    <a:bodyPr/>
                    <a:lstStyle/>
                    <a:p>
                      <a:pPr algn="ctr">
                        <a:defRPr sz="800"/>
                      </a:pPr>
                      <a:r>
                        <a:t>108</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117</a:t>
                      </a:r>
                    </a:p>
                  </a:txBody>
                  <a:tcPr/>
                </a:tc>
                <a:tc>
                  <a:txBody>
                    <a:bodyPr/>
                    <a:lstStyle/>
                    <a:p>
                      <a:pPr algn="ctr">
                        <a:defRPr sz="800"/>
                      </a:pPr>
                      <a:r>
                        <a:t>181</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Residential</a:t>
                      </a:r>
                    </a:p>
                  </a:txBody>
                  <a:tcPr>
                    <a:solidFill>
                      <a:srgbClr val="D9D9D9"/>
                    </a:solidFill>
                  </a:tcPr>
                </a:tc>
                <a:tc>
                  <a:txBody>
                    <a:bodyPr/>
                    <a:lstStyle/>
                    <a:p>
                      <a:pPr algn="ctr">
                        <a:defRPr b="1" sz="800"/>
                      </a:pPr>
                      <a:r>
                        <a:t>Commercial</a:t>
                      </a:r>
                    </a:p>
                  </a:txBody>
                  <a:tcPr>
                    <a:solidFill>
                      <a:srgbClr val="D9D9D9"/>
                    </a:solidFill>
                  </a:tcPr>
                </a:tc>
                <a:tc>
                  <a:txBody>
                    <a:bodyPr/>
                    <a:lstStyle/>
                    <a:p>
                      <a:pPr algn="ctr">
                        <a:defRPr b="1" sz="800"/>
                      </a:pPr>
                      <a:r>
                        <a:t>Large</a:t>
                      </a:r>
                    </a:p>
                  </a:txBody>
                  <a:tcPr>
                    <a:solidFill>
                      <a:srgbClr val="D9D9D9"/>
                    </a:solidFill>
                  </a:tcPr>
                </a:tc>
                <a:tc>
                  <a:txBody>
                    <a:bodyPr/>
                    <a:lstStyle/>
                    <a:p>
                      <a:pPr algn="ctr">
                        <a:defRPr b="1" sz="800"/>
                      </a:pPr>
                      <a:r>
                        <a:t>Units</a:t>
                      </a:r>
                    </a:p>
                  </a:txBody>
                  <a:tcPr>
                    <a:solidFill>
                      <a:srgbClr val="D9D9D9"/>
                    </a:solidFill>
                  </a:tcPr>
                </a:tc>
              </a:tr>
              <a:tr h="228600">
                <a:tc>
                  <a:txBody>
                    <a:bodyPr/>
                    <a:lstStyle/>
                    <a:p>
                      <a:pPr algn="ctr">
                        <a:defRPr sz="800"/>
                      </a:pPr>
                      <a:r>
                        <a:t>Wind Turbine CapEx</a:t>
                      </a:r>
                    </a:p>
                  </a:txBody>
                  <a:tcPr/>
                </a:tc>
                <a:tc>
                  <a:txBody>
                    <a:bodyPr/>
                    <a:lstStyle/>
                    <a:p>
                      <a:pPr algn="ctr">
                        <a:defRPr sz="800"/>
                      </a:pPr>
                      <a:r>
                        <a:t>3,932</a:t>
                      </a:r>
                    </a:p>
                  </a:txBody>
                  <a:tcPr/>
                </a:tc>
                <a:tc>
                  <a:txBody>
                    <a:bodyPr/>
                    <a:lstStyle/>
                    <a:p>
                      <a:pPr algn="ctr">
                        <a:defRPr sz="800"/>
                      </a:pPr>
                      <a:r>
                        <a:t>4,001</a:t>
                      </a:r>
                    </a:p>
                  </a:txBody>
                  <a:tcPr/>
                </a:tc>
                <a:tc>
                  <a:txBody>
                    <a:bodyPr/>
                    <a:lstStyle/>
                    <a:p>
                      <a:pPr algn="ctr">
                        <a:defRPr sz="800"/>
                      </a:pPr>
                      <a:r>
                        <a:t>2,459</a:t>
                      </a:r>
                    </a:p>
                  </a:txBody>
                  <a:tcPr/>
                </a:tc>
                <a:tc>
                  <a:txBody>
                    <a:bodyPr/>
                    <a:lstStyle/>
                    <a:p>
                      <a:pPr algn="ctr">
                        <a:defRPr sz="800"/>
                      </a:pPr>
                      <a:r>
                        <a:t>$2023/kW</a:t>
                      </a:r>
                    </a:p>
                  </a:txBody>
                  <a:tcPr/>
                </a:tc>
              </a:tr>
              <a:tr h="228600">
                <a:tc>
                  <a:txBody>
                    <a:bodyPr/>
                    <a:lstStyle/>
                    <a:p>
                      <a:pPr algn="ctr">
                        <a:defRPr sz="800"/>
                      </a:pPr>
                      <a:r>
                        <a:t>BOS CapEx</a:t>
                      </a:r>
                    </a:p>
                  </a:txBody>
                  <a:tcPr/>
                </a:tc>
                <a:tc>
                  <a:txBody>
                    <a:bodyPr/>
                    <a:lstStyle/>
                    <a:p>
                      <a:pPr algn="ctr">
                        <a:defRPr sz="800"/>
                      </a:pPr>
                      <a:r>
                        <a:t>4,733</a:t>
                      </a:r>
                    </a:p>
                  </a:txBody>
                  <a:tcPr/>
                </a:tc>
                <a:tc>
                  <a:txBody>
                    <a:bodyPr/>
                    <a:lstStyle/>
                    <a:p>
                      <a:pPr algn="ctr">
                        <a:defRPr sz="800"/>
                      </a:pPr>
                      <a:r>
                        <a:t>2,799</a:t>
                      </a:r>
                    </a:p>
                  </a:txBody>
                  <a:tcPr/>
                </a:tc>
                <a:tc>
                  <a:txBody>
                    <a:bodyPr/>
                    <a:lstStyle/>
                    <a:p>
                      <a:pPr algn="ctr">
                        <a:defRPr sz="800"/>
                      </a:pPr>
                      <a:r>
                        <a:t>903</a:t>
                      </a:r>
                    </a:p>
                  </a:txBody>
                  <a:tcPr/>
                </a:tc>
                <a:tc>
                  <a:txBody>
                    <a:bodyPr/>
                    <a:lstStyle/>
                    <a:p>
                      <a:pPr algn="ctr">
                        <a:defRPr sz="800"/>
                      </a:pPr>
                      <a:r>
                        <a:t>$2023/kW</a:t>
                      </a:r>
                    </a:p>
                  </a:txBody>
                  <a:tcPr/>
                </a:tc>
              </a:tr>
              <a:tr h="228600">
                <a:tc>
                  <a:txBody>
                    <a:bodyPr/>
                    <a:lstStyle/>
                    <a:p>
                      <a:pPr algn="ctr">
                        <a:defRPr sz="800"/>
                      </a:pPr>
                      <a:r>
                        <a:t>Total CapEx</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c>
                  <a:txBody>
                    <a:bodyPr/>
                    <a:lstStyle/>
                    <a:p>
                      <a:pPr algn="ctr">
                        <a:defRPr sz="800"/>
                      </a:pPr>
                      <a:r>
                        <a:t>$2023/kW</a:t>
                      </a:r>
                    </a:p>
                  </a:txBody>
                  <a:tcPr/>
                </a:tc>
              </a:tr>
              <a:tr h="228600">
                <a:tc>
                  <a:txBody>
                    <a:bodyPr/>
                    <a:lstStyle/>
                    <a:p>
                      <a:pPr algn="ctr">
                        <a:defRPr sz="800"/>
                      </a:pPr>
                      <a:r>
                        <a:t>OpEx</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$2023/kW/yr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2114550" y="114300"/>
            <a:ext cx="4914900" cy="4914900"/>
          </a:xfrm>
          <a:prstGeom prst="rect">
            <a:avLst/>
          </a:prstGeom>
        </p:spPr>
      </p:pic>
      <p:pic>
        <p:nvPicPr>
          <p:cNvPr id="67" name="Picture 66" descr="DW_100kW_capex_donut.png"/>
          <p:cNvPicPr>
            <a:picLocks noChangeAspect="1"/>
          </p:cNvPicPr>
          <p:nvPr/>
        </p:nvPicPr>
        <p:blipFill>
          <a:blip r:embed="rId13"/>
          <a:stretch>
            <a:fillRect/>
          </a:stretch>
        </p:blipFill>
        <p:spPr>
          <a:xfrm>
            <a:off x="2114550" y="114300"/>
            <a:ext cx="4914900" cy="4914900"/>
          </a:xfrm>
          <a:prstGeom prst="rect">
            <a:avLst/>
          </a:prstGeom>
        </p:spPr>
      </p:pic>
      <p:pic>
        <p:nvPicPr>
          <p:cNvPr id="68" name="Picture 67" descr="DW_1500kW_capex_donut.png"/>
          <p:cNvPicPr>
            <a:picLocks noChangeAspect="1"/>
          </p:cNvPicPr>
          <p:nvPr/>
        </p:nvPicPr>
        <p:blipFill>
          <a:blip r:embed="rId14"/>
          <a:stretch>
            <a:fillRect/>
          </a:stretch>
        </p:blipFill>
        <p:spPr>
          <a:xfrm>
            <a:off x="2114550" y="114300"/>
            <a:ext cx="4914900" cy="49149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19" name="Picture 18"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20" name="Picture 19"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c>
                  <a:txBody>
                    <a:bodyPr/>
                    <a:lstStyle/>
                    <a:p>
                      <a:pPr algn="ctr">
                        <a:defRPr b="1" sz="800"/>
                      </a:pPr>
                      <a:r>
                        <a:t>Distributed</a:t>
                      </a:r>
                    </a:p>
                  </a:txBody>
                  <a:tcPr>
                    <a:solidFill>
                      <a:srgbClr val="D9D9D9"/>
                    </a:solidFill>
                  </a:tcPr>
                </a:tc>
                <a:tc>
                  <a:txBody>
                    <a:bodyPr/>
                    <a:lstStyle/>
                    <a:p>
                      <a:pPr algn="ctr">
                        <a:defRPr b="1" sz="800"/>
                      </a:pPr>
                      <a:r>
                        <a:t>Distributed.1</a:t>
                      </a:r>
                    </a:p>
                  </a:txBody>
                  <a:tcPr>
                    <a:solidFill>
                      <a:srgbClr val="D9D9D9"/>
                    </a:solidFill>
                  </a:tcPr>
                </a:tc>
                <a:tc>
                  <a:txBody>
                    <a:bodyPr/>
                    <a:lstStyle/>
                    <a:p>
                      <a:pPr algn="ctr">
                        <a:defRPr b="1" sz="800"/>
                      </a:pPr>
                      <a:r>
                        <a:t>Distributed.2</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1,968</a:t>
                      </a:r>
                    </a:p>
                  </a:txBody>
                  <a:tcPr/>
                </a:tc>
                <a:tc>
                  <a:txBody>
                    <a:bodyPr/>
                    <a:lstStyle/>
                    <a:p>
                      <a:pPr algn="ctr">
                        <a:defRPr sz="800"/>
                      </a:pPr>
                      <a:r>
                        <a:t>5,411</a:t>
                      </a:r>
                    </a:p>
                  </a:txBody>
                  <a:tcPr/>
                </a:tc>
                <a:tc>
                  <a:txBody>
                    <a:bodyPr/>
                    <a:lstStyle/>
                    <a:p>
                      <a:pPr algn="ctr">
                        <a:defRPr sz="800"/>
                      </a:pPr>
                      <a:r>
                        <a:t>7,349</a:t>
                      </a:r>
                    </a:p>
                  </a:txBody>
                  <a:tcPr/>
                </a:tc>
                <a:tc>
                  <a:txBody>
                    <a:bodyPr/>
                    <a:lstStyle/>
                    <a:p>
                      <a:pPr algn="ctr">
                        <a:defRPr sz="800"/>
                      </a:pPr>
                      <a:r>
                        <a:t>8,665</a:t>
                      </a:r>
                    </a:p>
                  </a:txBody>
                  <a:tcPr/>
                </a:tc>
                <a:tc>
                  <a:txBody>
                    <a:bodyPr/>
                    <a:lstStyle/>
                    <a:p>
                      <a:pPr algn="ctr">
                        <a:defRPr sz="800"/>
                      </a:pPr>
                      <a:r>
                        <a:t>6,800</a:t>
                      </a:r>
                    </a:p>
                  </a:txBody>
                  <a:tcPr/>
                </a:tc>
                <a:tc>
                  <a:txBody>
                    <a:bodyPr/>
                    <a:lstStyle/>
                    <a:p>
                      <a:pPr algn="ctr">
                        <a:defRPr sz="800"/>
                      </a:pPr>
                      <a:r>
                        <a:t>3,362</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6.50</a:t>
                      </a:r>
                    </a:p>
                  </a:txBody>
                  <a:tcPr/>
                </a:tc>
                <a:tc>
                  <a:txBody>
                    <a:bodyPr/>
                    <a:lstStyle/>
                    <a:p>
                      <a:pPr algn="ctr">
                        <a:defRPr sz="800"/>
                      </a:pPr>
                      <a:r>
                        <a:t>6.76</a:t>
                      </a:r>
                    </a:p>
                  </a:txBody>
                  <a:tcPr/>
                </a:tc>
                <a:tc>
                  <a:txBody>
                    <a:bodyPr/>
                    <a:lstStyle/>
                    <a:p>
                      <a:pPr algn="ctr">
                        <a:defRPr sz="800"/>
                      </a:pPr>
                      <a:r>
                        <a:t>6.76</a:t>
                      </a:r>
                    </a:p>
                  </a:txBody>
                  <a:tcPr/>
                </a:tc>
                <a:tc>
                  <a:txBody>
                    <a:bodyPr/>
                    <a:lstStyle/>
                    <a:p>
                      <a:pPr algn="ctr">
                        <a:defRPr sz="800"/>
                      </a:pPr>
                      <a:r>
                        <a:t>6.68</a:t>
                      </a:r>
                    </a:p>
                  </a:txBody>
                  <a:tcPr/>
                </a:tc>
                <a:tc>
                  <a:txBody>
                    <a:bodyPr/>
                    <a:lstStyle/>
                    <a:p>
                      <a:pPr algn="ctr">
                        <a:defRPr sz="800"/>
                      </a:pPr>
                      <a:r>
                        <a:t>6.68</a:t>
                      </a:r>
                    </a:p>
                  </a:txBody>
                  <a:tcPr/>
                </a:tc>
                <a:tc>
                  <a:txBody>
                    <a:bodyPr/>
                    <a:lstStyle/>
                    <a:p>
                      <a:pPr algn="ctr">
                        <a:defRPr sz="800"/>
                      </a:pPr>
                      <a:r>
                        <a:t>6.68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43</a:t>
                      </a:r>
                    </a:p>
                  </a:txBody>
                  <a:tcPr/>
                </a:tc>
                <a:tc>
                  <a:txBody>
                    <a:bodyPr/>
                    <a:lstStyle/>
                    <a:p>
                      <a:pPr algn="ctr">
                        <a:defRPr sz="800"/>
                      </a:pPr>
                      <a:r>
                        <a:t>135</a:t>
                      </a:r>
                    </a:p>
                  </a:txBody>
                  <a:tcPr/>
                </a:tc>
                <a:tc>
                  <a:txBody>
                    <a:bodyPr/>
                    <a:lstStyle/>
                    <a:p>
                      <a:pPr algn="ctr">
                        <a:defRPr sz="800"/>
                      </a:pPr>
                      <a:r>
                        <a:t>108</a:t>
                      </a:r>
                    </a:p>
                  </a:txBody>
                  <a:tcPr/>
                </a:tc>
                <a:tc>
                  <a:txBody>
                    <a:bodyPr/>
                    <a:lstStyle/>
                    <a:p>
                      <a:pPr algn="ctr">
                        <a:defRPr sz="800"/>
                      </a:pPr>
                      <a:r>
                        <a:t>41</a:t>
                      </a:r>
                    </a:p>
                  </a:txBody>
                  <a:tcPr/>
                </a:tc>
                <a:tc>
                  <a:txBody>
                    <a:bodyPr/>
                    <a:lstStyle/>
                    <a:p>
                      <a:pPr algn="ctr">
                        <a:defRPr sz="800"/>
                      </a:pPr>
                      <a:r>
                        <a:t>41</a:t>
                      </a:r>
                    </a:p>
                  </a:txBody>
                  <a:tcPr/>
                </a:tc>
                <a:tc>
                  <a:txBody>
                    <a:bodyPr/>
                    <a:lstStyle/>
                    <a:p>
                      <a:pPr algn="ctr">
                        <a:defRPr sz="800"/>
                      </a:pPr>
                      <a:r>
                        <a:t>41</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4,104</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42</a:t>
                      </a:r>
                    </a:p>
                  </a:txBody>
                  <a:tcPr/>
                </a:tc>
                <a:tc>
                  <a:txBody>
                    <a:bodyPr/>
                    <a:lstStyle/>
                    <a:p>
                      <a:pPr algn="ctr">
                        <a:defRPr sz="800"/>
                      </a:pPr>
                      <a:r>
                        <a:t>117</a:t>
                      </a:r>
                    </a:p>
                  </a:txBody>
                  <a:tcPr/>
                </a:tc>
                <a:tc>
                  <a:txBody>
                    <a:bodyPr/>
                    <a:lstStyle/>
                    <a:p>
                      <a:pPr algn="ctr">
                        <a:defRPr sz="800"/>
                      </a:pPr>
                      <a:r>
                        <a:t>181</a:t>
                      </a:r>
                    </a:p>
                  </a:txBody>
                  <a:tcPr/>
                </a:tc>
                <a:tc>
                  <a:txBody>
                    <a:bodyPr/>
                    <a:lstStyle/>
                    <a:p>
                      <a:pPr algn="ctr">
                        <a:defRPr sz="800"/>
                      </a:pPr>
                      <a:r>
                        <a:t>240</a:t>
                      </a:r>
                    </a:p>
                  </a:txBody>
                  <a:tcPr/>
                </a:tc>
                <a:tc>
                  <a:txBody>
                    <a:bodyPr/>
                    <a:lstStyle/>
                    <a:p>
                      <a:pPr algn="ctr">
                        <a:defRPr sz="800"/>
                      </a:pPr>
                      <a:r>
                        <a:t>174</a:t>
                      </a:r>
                    </a:p>
                  </a:txBody>
                  <a:tcPr/>
                </a:tc>
                <a:tc>
                  <a:txBody>
                    <a:bodyPr/>
                    <a:lstStyle/>
                    <a:p>
                      <a:pPr algn="ctr">
                        <a:defRPr sz="800"/>
                      </a:pPr>
                      <a:r>
                        <a:t>80</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